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</p:sldMasterIdLst>
  <p:notesMasterIdLst>
    <p:notesMasterId r:id="rId12"/>
  </p:notesMasterIdLst>
  <p:sldIdLst>
    <p:sldId id="256" r:id="rId4"/>
    <p:sldId id="267" r:id="rId5"/>
    <p:sldId id="263" r:id="rId6"/>
    <p:sldId id="258" r:id="rId7"/>
    <p:sldId id="259" r:id="rId8"/>
    <p:sldId id="260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jpeg>
</file>

<file path=ppt/media/image13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77992-CA8A-4B97-97D4-D0201E31B025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8607E5-BDBC-43BB-9429-49E0B7F87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25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 of a long term monitoring project of wildlife road mitigation structures on State Highway 100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Project came about because ocelots are critically endangered and vehicle collisions are a significant cause of death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Several have occurred on SH100 leading to the construction of exclusionary fencing, wildlife crossings, and wildlife guards between September 2016 and May 2018</a:t>
            </a:r>
          </a:p>
          <a:p>
            <a:pPr lvl="0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Conducted mortality surveys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before, during, and after construction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</a:pP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C38EA-358E-4D55-B901-5F528EABF9D6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9466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Fence</a:t>
            </a:r>
            <a:r>
              <a:rPr lang="en-US" baseline="0" dirty="0" smtClean="0"/>
              <a:t> gaps at road intersections and wildlife guards provide opportunity for wildlife to get on road</a:t>
            </a:r>
          </a:p>
          <a:p>
            <a:r>
              <a:rPr lang="en-US" baseline="0" dirty="0" smtClean="0"/>
              <a:t>Could become mortality hot spots, especially after the construction of the mitigation structures</a:t>
            </a:r>
          </a:p>
          <a:p>
            <a:r>
              <a:rPr lang="en-US" baseline="0" dirty="0" smtClean="0"/>
              <a:t>A way of identifying this is by using emerging hot spot analysis which examines how hot spots have changed over time</a:t>
            </a:r>
          </a:p>
          <a:p>
            <a:r>
              <a:rPr lang="en-US" baseline="0" dirty="0" smtClean="0"/>
              <a:t>ArcGIS has this analysis built in but it assumes all locations that have no data are NA and these NA values impact the spatial statistics being conducted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607E5-BDBC-43BB-9429-49E0B7F87A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102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Because we are conducting linear survey transects, we</a:t>
            </a:r>
            <a:r>
              <a:rPr lang="en-US" baseline="0" dirty="0" smtClean="0"/>
              <a:t> know how many mortalities occurred in each location</a:t>
            </a:r>
          </a:p>
          <a:p>
            <a:r>
              <a:rPr lang="en-US" baseline="0" dirty="0" smtClean="0"/>
              <a:t>Therefore any location within the transect that has no mortalities should have a value of 0 not NA</a:t>
            </a:r>
          </a:p>
          <a:p>
            <a:r>
              <a:rPr lang="en-US" baseline="0" dirty="0" smtClean="0"/>
              <a:t>Python allows for the creation of a function that will replace all NA values within a survey transect with 0</a:t>
            </a:r>
          </a:p>
          <a:p>
            <a:r>
              <a:rPr lang="en-US" baseline="0" dirty="0" smtClean="0"/>
              <a:t>Python figure that shows the study area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607E5-BDBC-43BB-9429-49E0B7F87A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7251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Made a function using Python packages Fiona and NetCDF4 that will do this</a:t>
            </a:r>
          </a:p>
          <a:p>
            <a:r>
              <a:rPr lang="en-US" dirty="0" smtClean="0"/>
              <a:t>Bottom figure</a:t>
            </a:r>
            <a:r>
              <a:rPr lang="en-US" baseline="0" dirty="0" smtClean="0"/>
              <a:t> shows the difference between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607E5-BDBC-43BB-9429-49E0B7F87A6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9130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Spatial statistics are finicky about spatial relationships</a:t>
            </a:r>
            <a:r>
              <a:rPr lang="en-US" baseline="0" dirty="0" smtClean="0"/>
              <a:t> so if you can fill NA values, it is important that you do so</a:t>
            </a:r>
          </a:p>
          <a:p>
            <a:r>
              <a:rPr lang="en-US" baseline="0" dirty="0" smtClean="0"/>
              <a:t>Even though ArcGIS is a Python based program, it uses an older Python architecture (32 bit Python 2.7) so is not easily compatible with a lot of Python modules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8607E5-BDBC-43BB-9429-49E0B7F87A6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92872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r>
              <a:rPr lang="en-US" baseline="0" dirty="0" smtClean="0"/>
              <a:t> or comments? </a:t>
            </a:r>
          </a:p>
          <a:p>
            <a:r>
              <a:rPr lang="en-US" baseline="0" dirty="0" smtClean="0"/>
              <a:t>This is going to be a part of my thesis so anything is appreciated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C38EA-358E-4D55-B901-5F528EABF9D6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630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7C38EA-358E-4D55-B901-5F528EABF9D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5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736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871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2067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733550-6A8A-48DC-86FB-9D03E3D9F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A5B4BB9A-D8C9-48B8-A287-77DF02CE4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F24614F-0F14-475E-86C7-A052E661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AC6BBF-DEC6-403E-9E17-45618AA26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3387DB5-6939-47D1-9085-4B288113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28090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77236C-C39F-40ED-995D-392B1F106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6B5CD5F-FB2F-4F9F-A8D2-32B417207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8A1B162-CD37-4901-AC63-9F254A1BA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6DEA874-7EA1-4989-AB91-19CABCBE5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7BF8C85-EF04-46B4-9072-C6DB7C8E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5982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7001F4-14B6-48B4-97B6-DDDC5E44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46751C2-30D7-4E84-A35C-31F2654D9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3EE195C-EB7B-4777-AAA6-BFDDB6E28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070C1A5-FF2A-47B4-ABB3-2E89BACF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B5E88F5-954D-49D8-8F3D-319BDE92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5190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6C8C4A5-B34A-4C3C-AFBA-FBB26208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EC85015-74E5-43C1-AA77-79207E896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FB8DE94D-E43D-4C46-BAD4-76A8F49D9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A926385-5083-4319-B965-3BEA9AB6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62431E2-3834-4683-B9EF-73A9A4AAB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0D08006-91D1-4ABC-961E-FFFDF830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572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3B305C-3F2D-417F-B408-37E708785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2AB8D5B-13F3-462E-BAFB-D768C1515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AC1CDE7-5D48-490B-8686-B00901D9D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4F02AE39-92F8-41ED-8AB9-43E3BFC775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B1EC483-1E2A-488D-A945-AAE76E377D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575E8040-C63E-4A07-9CDD-C4052147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9E95AAD3-D7A4-40F6-AAAC-BC0E0DE5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A5B28A6-10EB-4A9D-9DB8-04E98B2F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8005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3565FC-93B4-4F38-994C-95AEE794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E6B9E4D-DE65-401D-9CDF-41E59F64B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CCF6D29-BF77-4FF5-B28C-1853DAAD9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5EBC7E1-02AD-4F69-9B1C-C8AE4AE7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4252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EB2460D6-990E-40B9-9028-A247A265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51A55A1-EFD0-4F36-9F12-F5EAC72B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B8FF882-9597-428F-83B9-29DC59901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4534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F9E0B87-402E-43A8-B252-A10CC700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A3D3B66-377E-4E38-A86F-45E3BF42E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8AAC35A5-B6D1-4FBD-A1DC-E2231EE12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72F17E8-64B4-49A8-85A7-F0B5B6F4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F3A93E2A-DD49-49C4-8D68-BD3475F9F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ACF05020-5079-423D-BA79-F0423EB33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70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9053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D47C5DE-046C-414E-912F-B9DD38DD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7CC6C989-F08E-46A9-813D-202F40A79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5348C5F2-3923-4A7E-A082-C2C50A77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41F206A8-22CC-4D5D-8E6C-56E12147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B9C1E943-AFDB-4F82-9D1A-E5C55DE2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B3F4A54-162B-46FA-8012-DB3E6C96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10066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21967C3-EB28-4F71-8314-2FE9A040F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6B99476-B8FA-4CAB-9C29-C9C5A3217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ABE2AF5-5BF4-41DB-9DCD-954495CC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5139439-8088-4241-BDF1-44626940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6D18554B-5887-46FB-8C39-B9315B44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1052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5881BDA3-0EE1-4817-8D7C-B3D87EB2D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3DD86C4-08E6-4A70-977C-6B8BF06DC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741AD14-B25E-46DE-8216-96B05451B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7784E90-BC11-4AF5-8188-663D1B5D7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F71F476-AED4-4FEF-8070-19ABE45EB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32124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6733550-6A8A-48DC-86FB-9D03E3D9F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5B4BB9A-D8C9-48B8-A287-77DF02CE4C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F24614F-0F14-475E-86C7-A052E6611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AC6BBF-DEC6-403E-9E17-45618AA26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3387DB5-6939-47D1-9085-4B288113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1091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77236C-C39F-40ED-995D-392B1F106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B5CD5F-FB2F-4F9F-A8D2-32B417207D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8A1B162-CD37-4901-AC63-9F254A1BA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6DEA874-7EA1-4989-AB91-19CABCBE5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7BF8C85-EF04-46B4-9072-C6DB7C8E4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116880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7001F4-14B6-48B4-97B6-DDDC5E4406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46751C2-30D7-4E84-A35C-31F2654D9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3EE195C-EB7B-4777-AAA6-BFDDB6E28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070C1A5-FF2A-47B4-ABB3-2E89BACF2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5E88F5-954D-49D8-8F3D-319BDE92A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24454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6C8C4A5-B34A-4C3C-AFBA-FBB26208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EC85015-74E5-43C1-AA77-79207E896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B8DE94D-E43D-4C46-BAD4-76A8F49D91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A926385-5083-4319-B965-3BEA9AB6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62431E2-3834-4683-B9EF-73A9A4AAB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D08006-91D1-4ABC-961E-FFFDF830F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4096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3B305C-3F2D-417F-B408-37E708785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2AB8D5B-13F3-462E-BAFB-D768C15156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AC1CDE7-5D48-490B-8686-B00901D9D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F02AE39-92F8-41ED-8AB9-43E3BFC775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3B1EC483-1E2A-488D-A945-AAE76E377D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75E8040-C63E-4A07-9CDD-C40521479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9E95AAD3-D7A4-40F6-AAAC-BC0E0DE53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A5B28A6-10EB-4A9D-9DB8-04E98B2F2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691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3565FC-93B4-4F38-994C-95AEE794D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E6B9E4D-DE65-401D-9CDF-41E59F64B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CCF6D29-BF77-4FF5-B28C-1853DAAD9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5EBC7E1-02AD-4F69-9B1C-C8AE4AE72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07197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EB2460D6-990E-40B9-9028-A247A2656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51A55A1-EFD0-4F36-9F12-F5EAC72B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B8FF882-9597-428F-83B9-29DC59901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424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71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F9E0B87-402E-43A8-B252-A10CC7006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A3D3B66-377E-4E38-A86F-45E3BF42E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AAC35A5-B6D1-4FBD-A1DC-E2231EE12F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972F17E8-64B4-49A8-85A7-F0B5B6F44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3A93E2A-DD49-49C4-8D68-BD3475F9F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CF05020-5079-423D-BA79-F0423EB33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5016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47C5DE-046C-414E-912F-B9DD38DD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CC6C989-F08E-46A9-813D-202F40A79D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5348C5F2-3923-4A7E-A082-C2C50A770B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41F206A8-22CC-4D5D-8E6C-56E121478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9C1E943-AFDB-4F82-9D1A-E5C55DE24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B3F4A54-162B-46FA-8012-DB3E6C96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600848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21967C3-EB28-4F71-8314-2FE9A040F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46B99476-B8FA-4CAB-9C29-C9C5A32179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ABE2AF5-5BF4-41DB-9DCD-954495CC4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5139439-8088-4241-BDF1-44626940D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18554B-5887-46FB-8C39-B9315B440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2760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5881BDA3-0EE1-4817-8D7C-B3D87EB2D3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3DD86C4-08E6-4A70-977C-6B8BF06DCC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741AD14-B25E-46DE-8216-96B05451B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7784E90-BC11-4AF5-8188-663D1B5D7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F71F476-AED4-4FEF-8070-19ABE45EB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510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358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100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41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634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53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592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3F1E1B-64D1-438D-865E-302CD0A3385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7A0C1-8609-434A-A535-41216A248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5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08AD90E-96B2-42E6-BFD3-DA224CC33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61B467C-8025-4A57-BB76-141C0C2E2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6BC6857-DE03-4AC3-8031-1A43EE7F5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A6C7A87-6515-442A-AFC2-45002F8977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C736B66-6710-408E-A784-8E5790AC0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462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08AD90E-96B2-42E6-BFD3-DA224CC33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61B467C-8025-4A57-BB76-141C0C2E2D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A6BC6857-DE03-4AC3-8031-1A43EE7F56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2F177-CB22-4DBC-8688-DD77BBD4AB72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5/7/2019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A6C7A87-6515-442A-AFC2-45002F8977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C736B66-6710-408E-A784-8E5790AC00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B85D5-25C8-4069-BC75-E99287A24A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2991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765F4110-C0FC-4D61-ACD2-A7C950EAE90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4708357" y="3509963"/>
            <a:ext cx="7092215" cy="2967839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60234" y="3617844"/>
            <a:ext cx="6940337" cy="1711124"/>
          </a:xfrm>
        </p:spPr>
        <p:txBody>
          <a:bodyPr>
            <a:noAutofit/>
          </a:bodyPr>
          <a:lstStyle/>
          <a:p>
            <a:pPr algn="l"/>
            <a:r>
              <a:rPr lang="en-US" sz="3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Python to Conduct Emerging Hot Spot Analysis on Wildlife</a:t>
            </a:r>
            <a:br>
              <a:rPr lang="en-US" sz="3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Road Mortalities in South Texas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0234" y="5550568"/>
            <a:ext cx="6940337" cy="830352"/>
          </a:xfrm>
        </p:spPr>
        <p:txBody>
          <a:bodyPr>
            <a:noAutofit/>
          </a:bodyPr>
          <a:lstStyle/>
          <a:p>
            <a:pPr algn="l"/>
            <a:r>
              <a:rPr lang="en-US" sz="2100" dirty="0">
                <a:solidFill>
                  <a:srgbClr val="DE6E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Tom Yamashita</a:t>
            </a:r>
          </a:p>
          <a:p>
            <a:pPr algn="l"/>
            <a:r>
              <a:rPr lang="en-US" sz="2100" dirty="0">
                <a:solidFill>
                  <a:srgbClr val="DE6E4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MARS5470: Introduction to Scientific Programming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="" xmlns:a16="http://schemas.microsoft.com/office/drawing/2014/main" id="{CC94CBDB-A76C-499E-95AB-C0A049E3154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138287" y="5443086"/>
            <a:ext cx="64008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81D9BBEA-83DC-45FA-9008-5D449E8297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51" r="36638" b="-1"/>
          <a:stretch/>
        </p:blipFill>
        <p:spPr>
          <a:xfrm>
            <a:off x="317635" y="321733"/>
            <a:ext cx="4160452" cy="62145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12E5CF92-4586-49D5-982A-2EB5785D2CE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" t="24613" r="8" b="957"/>
          <a:stretch/>
        </p:blipFill>
        <p:spPr>
          <a:xfrm>
            <a:off x="4654296" y="299363"/>
            <a:ext cx="7217085" cy="3008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472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3F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588589"/>
            <a:ext cx="4684144" cy="3278623"/>
            <a:chOff x="1023258" y="3749879"/>
            <a:chExt cx="4144159" cy="311687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3258" y="3749879"/>
              <a:ext cx="4144159" cy="310812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931038" y="6574162"/>
              <a:ext cx="1236379" cy="292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prstClr val="white">
                      <a:lumMod val="95000"/>
                    </a:prstClr>
                  </a:solidFill>
                </a:rPr>
                <a:t>Credit: USFWS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8669" y="120231"/>
            <a:ext cx="10515600" cy="1138119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Background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669" y="1258350"/>
            <a:ext cx="10515600" cy="469001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Ocelots are critically endangered in the United States</a:t>
            </a:r>
          </a:p>
          <a:p>
            <a:r>
              <a:rPr lang="en-US" sz="2000" dirty="0">
                <a:solidFill>
                  <a:schemeClr val="bg1"/>
                </a:solidFill>
              </a:rPr>
              <a:t>A significant </a:t>
            </a:r>
            <a:r>
              <a:rPr lang="en-US" sz="2000" dirty="0" smtClean="0">
                <a:solidFill>
                  <a:schemeClr val="bg1"/>
                </a:solidFill>
              </a:rPr>
              <a:t>source </a:t>
            </a:r>
            <a:r>
              <a:rPr lang="en-US" sz="2000" dirty="0">
                <a:solidFill>
                  <a:schemeClr val="bg1"/>
                </a:solidFill>
              </a:rPr>
              <a:t>of known mortalities is vehicle collisions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Several ocelot-vehicle collisions on State Highway 100</a:t>
            </a:r>
          </a:p>
          <a:p>
            <a:r>
              <a:rPr lang="en-US" sz="2000" dirty="0" err="1">
                <a:solidFill>
                  <a:schemeClr val="bg1"/>
                </a:solidFill>
              </a:rPr>
              <a:t>TxDOT</a:t>
            </a:r>
            <a:r>
              <a:rPr lang="en-US" sz="2000" dirty="0">
                <a:solidFill>
                  <a:schemeClr val="bg1"/>
                </a:solidFill>
              </a:rPr>
              <a:t> builds mitigation structures on SH100</a:t>
            </a:r>
          </a:p>
          <a:p>
            <a:r>
              <a:rPr lang="en-US" sz="2000" dirty="0" smtClean="0">
                <a:solidFill>
                  <a:schemeClr val="bg1"/>
                </a:solidFill>
              </a:rPr>
              <a:t>Surveys of Wildlife Road Mortality</a:t>
            </a:r>
            <a:br>
              <a:rPr lang="en-US" sz="2000" dirty="0" smtClean="0">
                <a:solidFill>
                  <a:schemeClr val="bg1"/>
                </a:solidFill>
              </a:rPr>
            </a:br>
            <a:r>
              <a:rPr lang="en-US" sz="2000" dirty="0" smtClean="0">
                <a:solidFill>
                  <a:schemeClr val="bg1"/>
                </a:solidFill>
              </a:rPr>
              <a:t>before, during, and after construction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8440" y="2640332"/>
            <a:ext cx="5623560" cy="421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9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99899462-FC16-43B0-966B-FCA26345071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 bwMode="ltGray">
          <a:xfrm>
            <a:off x="4654295" y="478232"/>
            <a:ext cx="7034121" cy="5918673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7762" y="1053711"/>
            <a:ext cx="5638994" cy="142444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Mortality </a:t>
            </a:r>
            <a:r>
              <a:rPr lang="en-US" dirty="0" smtClean="0">
                <a:solidFill>
                  <a:srgbClr val="FFFFFF"/>
                </a:solidFill>
              </a:rPr>
              <a:t>Hot Spots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ground, animal, outdoor&#10;&#10;Description automatically generated">
            <a:extLst>
              <a:ext uri="{FF2B5EF4-FFF2-40B4-BE49-F238E27FC236}">
                <a16:creationId xmlns="" xmlns:a16="http://schemas.microsoft.com/office/drawing/2014/main" id="{107C67B3-10FF-4AD4-8C4F-8306FC35DB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31" r="17659" b="-2"/>
          <a:stretch/>
        </p:blipFill>
        <p:spPr>
          <a:xfrm>
            <a:off x="1119010" y="478232"/>
            <a:ext cx="2388481" cy="2789902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="" xmlns:a16="http://schemas.microsoft.com/office/drawing/2014/main" id="{AAFEA932-2DF1-410C-A00A-7A1E7DBF751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5430098" y="2639023"/>
            <a:ext cx="4562441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7762" y="2799889"/>
            <a:ext cx="5747187" cy="2987543"/>
          </a:xfrm>
        </p:spPr>
        <p:txBody>
          <a:bodyPr anchor="t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Intersections create gaps in fence</a:t>
            </a:r>
          </a:p>
          <a:p>
            <a:endParaRPr lang="en-US" sz="8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Potential </a:t>
            </a:r>
            <a:r>
              <a:rPr lang="en-US" sz="2400" dirty="0" smtClean="0">
                <a:solidFill>
                  <a:srgbClr val="FFFFFF"/>
                </a:solidFill>
              </a:rPr>
              <a:t>mortality </a:t>
            </a:r>
            <a:r>
              <a:rPr lang="en-US" sz="2400" dirty="0">
                <a:solidFill>
                  <a:srgbClr val="FFFFFF"/>
                </a:solidFill>
              </a:rPr>
              <a:t>h</a:t>
            </a:r>
            <a:r>
              <a:rPr lang="en-US" sz="2400" dirty="0" smtClean="0">
                <a:solidFill>
                  <a:srgbClr val="FFFFFF"/>
                </a:solidFill>
              </a:rPr>
              <a:t>ot </a:t>
            </a:r>
            <a:r>
              <a:rPr lang="en-US" sz="2400" dirty="0" smtClean="0">
                <a:solidFill>
                  <a:srgbClr val="FFFFFF"/>
                </a:solidFill>
              </a:rPr>
              <a:t>s</a:t>
            </a:r>
            <a:r>
              <a:rPr lang="en-US" sz="2400" dirty="0" smtClean="0">
                <a:solidFill>
                  <a:srgbClr val="FFFFFF"/>
                </a:solidFill>
              </a:rPr>
              <a:t>pots here</a:t>
            </a:r>
            <a:endParaRPr lang="en-US" sz="2400" dirty="0">
              <a:solidFill>
                <a:srgbClr val="FFFFFF"/>
              </a:solidFill>
            </a:endParaRPr>
          </a:p>
          <a:p>
            <a:endParaRPr lang="en-US" sz="8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Emerging Hot Spot Analysis in ArcGIS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NA values where no data 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NA values impacts spatial statistics</a:t>
            </a:r>
          </a:p>
          <a:p>
            <a:endParaRPr lang="en-US" sz="2400" dirty="0">
              <a:solidFill>
                <a:srgbClr val="FFFFFF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8A773678-494F-4F00-B184-D4A38309A40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4" t="-227" r="322" b="-515"/>
          <a:stretch/>
        </p:blipFill>
        <p:spPr>
          <a:xfrm>
            <a:off x="255850" y="3629985"/>
            <a:ext cx="4114800" cy="2766920"/>
          </a:xfrm>
          <a:custGeom>
            <a:avLst/>
            <a:gdLst>
              <a:gd name="connsiteX0" fmla="*/ 0 w 7558541"/>
              <a:gd name="connsiteY0" fmla="*/ 0 h 3430587"/>
              <a:gd name="connsiteX1" fmla="*/ 7558541 w 7558541"/>
              <a:gd name="connsiteY1" fmla="*/ 0 h 3430587"/>
              <a:gd name="connsiteX2" fmla="*/ 7558541 w 7558541"/>
              <a:gd name="connsiteY2" fmla="*/ 3430587 h 3430587"/>
              <a:gd name="connsiteX3" fmla="*/ 0 w 7558541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58541" h="3430587">
                <a:moveTo>
                  <a:pt x="0" y="0"/>
                </a:moveTo>
                <a:lnTo>
                  <a:pt x="7558541" y="0"/>
                </a:lnTo>
                <a:lnTo>
                  <a:pt x="7558541" y="3430587"/>
                </a:lnTo>
                <a:lnTo>
                  <a:pt x="0" y="3430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600787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43" b="5957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Within study area, </a:t>
            </a:r>
            <a:r>
              <a:rPr lang="en-US" dirty="0" smtClean="0"/>
              <a:t>number </a:t>
            </a:r>
            <a:r>
              <a:rPr lang="en-US" dirty="0"/>
              <a:t>of mortalities known</a:t>
            </a:r>
          </a:p>
          <a:p>
            <a:r>
              <a:rPr lang="en-US" dirty="0"/>
              <a:t>Function to replace NA values in study area with zero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3558636"/>
            <a:ext cx="7315200" cy="3299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1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indoor, wall, floor&#10;&#10;Description automatically generated">
            <a:extLst>
              <a:ext uri="{FF2B5EF4-FFF2-40B4-BE49-F238E27FC236}">
                <a16:creationId xmlns="" xmlns:a16="http://schemas.microsoft.com/office/drawing/2014/main" id="{1C9204D1-C56F-4990-A50F-FBC4F980273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" t="16466" r="68" b="1800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="" xmlns:a16="http://schemas.microsoft.com/office/drawing/2014/main" id="{1B22CE58-791D-401C-8F03-597967A3B89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99364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7724" y="0"/>
            <a:ext cx="5257801" cy="87245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7725" y="872455"/>
            <a:ext cx="5257800" cy="1895912"/>
          </a:xfrm>
          <a:solidFill>
            <a:schemeClr val="bg1">
              <a:lumMod val="85000"/>
            </a:schemeClr>
          </a:solidFill>
        </p:spPr>
        <p:txBody>
          <a:bodyPr lIns="274320" tIns="274320" rIns="274320" bIns="274320">
            <a:normAutofit fontScale="77500" lnSpcReduction="20000"/>
          </a:bodyPr>
          <a:lstStyle/>
          <a:p>
            <a:r>
              <a:rPr lang="en-US" dirty="0"/>
              <a:t>Function replaces </a:t>
            </a:r>
            <a:r>
              <a:rPr lang="en-US" dirty="0" smtClean="0"/>
              <a:t>NAs </a:t>
            </a:r>
            <a:r>
              <a:rPr lang="en-US" dirty="0"/>
              <a:t>with zeros in study area</a:t>
            </a:r>
          </a:p>
          <a:p>
            <a:endParaRPr lang="en-US" sz="1300" dirty="0"/>
          </a:p>
          <a:p>
            <a:r>
              <a:rPr lang="en-US" dirty="0"/>
              <a:t>Emerging Hot Spot Analysis has different results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024" y="3879946"/>
            <a:ext cx="5029200" cy="297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0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="" xmlns:a16="http://schemas.microsoft.com/office/drawing/2014/main" id="{867D4867-5BA7-4462-B2F6-A23F4A622AA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noFill/>
          </a:ln>
        </p:spPr>
        <p:txBody>
          <a:bodyPr wrap="square">
            <a:norm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Important to </a:t>
            </a:r>
            <a:r>
              <a:rPr lang="en-US" sz="2400" dirty="0" smtClean="0">
                <a:solidFill>
                  <a:schemeClr val="bg1"/>
                </a:solidFill>
              </a:rPr>
              <a:t>account for non-missing data in spatial analysis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ArcGIS and Python not as compatible as you’d think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8600"/>
            <a:ext cx="4944617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03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5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658" y="560434"/>
            <a:ext cx="3147874" cy="87774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93551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5000" b="-2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0658" y="560434"/>
            <a:ext cx="3147874" cy="87774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21553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450</Words>
  <Application>Microsoft Office PowerPoint</Application>
  <PresentationFormat>Widescreen</PresentationFormat>
  <Paragraphs>56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Times New Roman</vt:lpstr>
      <vt:lpstr>Office Theme</vt:lpstr>
      <vt:lpstr>1_Office Theme</vt:lpstr>
      <vt:lpstr>2_Office Theme</vt:lpstr>
      <vt:lpstr>Using Python to Conduct Emerging Hot Spot Analysis on Wildlife Road Mortalities in South Texas</vt:lpstr>
      <vt:lpstr>Background</vt:lpstr>
      <vt:lpstr>Mortality Hot Spots</vt:lpstr>
      <vt:lpstr>Methods</vt:lpstr>
      <vt:lpstr>Results</vt:lpstr>
      <vt:lpstr>Discussion</vt:lpstr>
      <vt:lpstr>Questions?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Python to Conduct Emerging Hot Spot Analysis on Wildlife Road Mortalities in South Texas</dc:title>
  <dc:creator>Thomas Yamashita</dc:creator>
  <cp:lastModifiedBy>Thomas Yamashita</cp:lastModifiedBy>
  <cp:revision>11</cp:revision>
  <dcterms:created xsi:type="dcterms:W3CDTF">2019-05-07T03:20:50Z</dcterms:created>
  <dcterms:modified xsi:type="dcterms:W3CDTF">2019-05-08T01:51:19Z</dcterms:modified>
</cp:coreProperties>
</file>